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7" r:id="rId3"/>
    <p:sldId id="286" r:id="rId4"/>
    <p:sldId id="289" r:id="rId5"/>
    <p:sldId id="278" r:id="rId6"/>
    <p:sldId id="290" r:id="rId7"/>
    <p:sldId id="287" r:id="rId8"/>
    <p:sldId id="283" r:id="rId9"/>
    <p:sldId id="264" r:id="rId10"/>
    <p:sldId id="265" r:id="rId11"/>
    <p:sldId id="266" r:id="rId12"/>
    <p:sldId id="257" r:id="rId13"/>
    <p:sldId id="268" r:id="rId14"/>
    <p:sldId id="269" r:id="rId15"/>
    <p:sldId id="261" r:id="rId16"/>
    <p:sldId id="262" r:id="rId17"/>
    <p:sldId id="284" r:id="rId18"/>
    <p:sldId id="270" r:id="rId19"/>
    <p:sldId id="271" r:id="rId20"/>
    <p:sldId id="292" r:id="rId21"/>
    <p:sldId id="291" r:id="rId22"/>
    <p:sldId id="285" r:id="rId23"/>
    <p:sldId id="273" r:id="rId24"/>
    <p:sldId id="276" r:id="rId25"/>
    <p:sldId id="294" r:id="rId26"/>
    <p:sldId id="272" r:id="rId27"/>
    <p:sldId id="288" r:id="rId28"/>
    <p:sldId id="280" r:id="rId29"/>
    <p:sldId id="279" r:id="rId30"/>
    <p:sldId id="281" r:id="rId31"/>
    <p:sldId id="274" r:id="rId32"/>
    <p:sldId id="282" r:id="rId33"/>
    <p:sldId id="293" r:id="rId34"/>
    <p:sldId id="295" r:id="rId35"/>
    <p:sldId id="296" r:id="rId36"/>
    <p:sldId id="275" r:id="rId3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23"/>
    <p:restoredTop sz="94643"/>
  </p:normalViewPr>
  <p:slideViewPr>
    <p:cSldViewPr snapToGrid="0" snapToObjects="1">
      <p:cViewPr varScale="1">
        <p:scale>
          <a:sx n="27" d="100"/>
          <a:sy n="27" d="100"/>
        </p:scale>
        <p:origin x="208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50BC3-E829-0946-ADD3-0DFE481D2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921B00-3CDC-F44F-B784-32CA0F80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04346E-E46A-C041-B4CD-5066BB95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DA7A08-3DD1-A045-8D6D-DB0625FB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646820F-CC48-0C42-9C00-640E79C0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30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15824-BFF3-AA48-B317-6B36D611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D8D44B6-0950-3B4D-80E1-7810F765C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25C5CD-CC22-1C4B-95B0-82A192B3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A0FA29-D455-E24C-AE9C-6FB071FA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DE10D1-EA1F-9F47-9DFB-82754973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558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BB67A82-BD82-D94D-A8B0-E6AFD9BF4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2DC2EF6-905F-B946-A2DA-386407A8A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3398EC-9556-F142-A7FA-A3B819F4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63BAEC1-4F99-D741-8F9E-31B6E9EE1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0106936-BAFD-D640-A56F-6B54088D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496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E2D78-17CF-B04B-954E-8FD037A3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224192-1570-A649-B8C5-2612E0DF0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AC5A7E-4A9B-D148-A5AB-D5561ED7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9CC2D9-B2C4-2E4A-AB35-C70428F4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1A6476-6B3B-0F4D-8D63-CE7C5194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290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C245E-E5DF-654D-AFCE-3EEB6EC4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8DD93C0-DD20-C043-AB95-E33B7966A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7CEB9-1A5A-BA42-A4E1-7EC6DC69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27CD53-CC31-524D-B391-68FEB1E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839AF8F-89CE-464F-9FA0-7D4C7DAB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005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D3AB9-8F05-444D-9638-8DFAC79F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0DC934-6280-D14D-A83C-3D565565D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AEB6509-68E8-4E4A-8C3F-E174BAFD4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0429707-5C58-2A48-A0C3-0B6AFF68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D797263-8CE0-954D-ADF9-5A6EEA30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84433E1-145A-394D-B2C6-8CB6EF7EB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97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7AC5F-15EA-EB44-A886-3D0430C4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F395EE-2526-7248-8AF4-8DB5AD612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FDBA7B8-AF65-D246-850D-B994AC27F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A0C10B4-DA7C-C649-B673-BB928B47D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14560EC-C277-D946-A638-C81FC288B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DA3AA14-F745-054D-96D7-9E3E51B4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C9C72CC-10D5-8943-AF0A-8612760C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87C322B-F314-464B-84AD-FBAF365A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17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59051-0F72-C449-9109-2DB53EFE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31D2D26-D8B8-3846-8F0D-9046D971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F7291D7-0626-C54E-A9BB-8699807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204BB86-C181-114B-B7F2-065DE887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175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65AC10F-153D-FF47-AE09-BD08464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F54D3B2-87EA-9549-9593-B9C0EC619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C883364-9EF7-6D40-BE75-E67DB817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8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72C4B-4C2A-E74C-9EDB-7590FDE1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CC2E92-F953-9848-ADF5-CCD703C97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8F5CF3-F8A7-8445-B281-00627886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0540E83-BF3A-D84E-A923-DB9AF4E0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3EFCA4-1CCF-BB48-9014-AA9A49B7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ED0B3AC-F525-EA42-A180-B612DE71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134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68EFB-DBB2-1A49-AB0F-9D76AB59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7B08D5B-2126-0444-A77E-440B4FFEB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AFD10A-4B69-6E4F-9210-D3D2158A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F5A9A8A-32E7-7941-9F35-BB9FE724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B9EED95-6EC0-3A4C-BBCA-562A2D4C7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855DB0B-D3D0-C941-BF5B-E8D01B11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765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70E8CB2-6C5C-CE49-ADD8-000C97F0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519A17-9FF3-FB46-8CDD-5286772E5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52C5A4-CFBE-2448-90EB-E335CF5C3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3D56-596C-3E43-BC4F-407116746286}" type="datetimeFigureOut">
              <a:rPr lang="da-DK" smtClean="0"/>
              <a:t>05/10/2018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C02095-9C18-C849-A3D9-9A201055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DD2ADB-045C-3E46-A013-A77AC3B24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7495E-1C5D-E643-902A-68B578EAA4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04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03B33-DE73-DC4F-9C7E-36FC5F0B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da-DK" b="1" dirty="0"/>
              <a:t>                             Ungarn i tal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13D70B-E4F6-A543-B11B-EDDDA1545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146"/>
            <a:ext cx="10515600" cy="4838817"/>
          </a:xfrm>
        </p:spPr>
        <p:txBody>
          <a:bodyPr>
            <a:normAutofit/>
          </a:bodyPr>
          <a:lstStyle/>
          <a:p>
            <a:r>
              <a:rPr lang="da-DK" dirty="0"/>
              <a:t>Areal: 93.033 km2  Danmark: 43.561 km</a:t>
            </a:r>
            <a:r>
              <a:rPr lang="da-DK" baseline="30000" dirty="0"/>
              <a:t>2</a:t>
            </a:r>
            <a:endParaRPr lang="da-DK" dirty="0"/>
          </a:p>
          <a:p>
            <a:r>
              <a:rPr lang="da-DK" dirty="0"/>
              <a:t>Hovedstad: Budapest 1,74 mio. </a:t>
            </a:r>
            <a:r>
              <a:rPr lang="da-DK" dirty="0" err="1"/>
              <a:t>Indb</a:t>
            </a:r>
            <a:r>
              <a:rPr lang="da-DK" dirty="0"/>
              <a:t>.</a:t>
            </a:r>
          </a:p>
          <a:p>
            <a:r>
              <a:rPr lang="da-DK" dirty="0"/>
              <a:t>indbyggertal: 9,87 mio.( 2016) 10,1 </a:t>
            </a:r>
            <a:r>
              <a:rPr lang="da-DK" dirty="0" err="1"/>
              <a:t>mio</a:t>
            </a:r>
            <a:r>
              <a:rPr lang="da-DK" dirty="0"/>
              <a:t> (2003)  DK: 5.748.769</a:t>
            </a:r>
          </a:p>
          <a:p>
            <a:r>
              <a:rPr lang="da-DK" dirty="0"/>
              <a:t>Nabolande: Ukraine, Rumænien, </a:t>
            </a:r>
            <a:r>
              <a:rPr lang="da-DK" dirty="0" err="1"/>
              <a:t>Sebien</a:t>
            </a:r>
            <a:r>
              <a:rPr lang="da-DK" dirty="0"/>
              <a:t> og Montenegro, Kroatien, Slovenien, Østrig, Slovakiet.</a:t>
            </a:r>
          </a:p>
          <a:p>
            <a:r>
              <a:rPr lang="da-DK" dirty="0"/>
              <a:t>Befolkningstæthed 109/km2 - Danmark 126,1/km2</a:t>
            </a:r>
          </a:p>
          <a:p>
            <a:r>
              <a:rPr lang="da-DK" dirty="0"/>
              <a:t>Naturlig befolkningstilvækst: -0,4%</a:t>
            </a:r>
          </a:p>
          <a:p>
            <a:r>
              <a:rPr lang="da-DK" dirty="0"/>
              <a:t>BNP    11.146 euro/</a:t>
            </a:r>
            <a:r>
              <a:rPr lang="da-DK" dirty="0" err="1"/>
              <a:t>indb</a:t>
            </a:r>
            <a:r>
              <a:rPr lang="da-DK" dirty="0"/>
              <a:t>.                        DK: 32.100 euro/</a:t>
            </a:r>
            <a:r>
              <a:rPr lang="da-DK" dirty="0" err="1"/>
              <a:t>indb</a:t>
            </a:r>
            <a:r>
              <a:rPr lang="da-DK" dirty="0"/>
              <a:t>.</a:t>
            </a:r>
          </a:p>
          <a:p>
            <a:r>
              <a:rPr lang="da-DK" dirty="0"/>
              <a:t>Befolkningsgrupper: ungarere 90%, sigøjnere, tyskere, kroater, serbere, rumænere, slovakker m.fl.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1536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2911-0E9A-AA4A-9781-BF740E5B7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4533"/>
          </a:xfrm>
        </p:spPr>
        <p:txBody>
          <a:bodyPr/>
          <a:lstStyle/>
          <a:p>
            <a:r>
              <a:rPr lang="da-DK" dirty="0"/>
              <a:t>Ungarn 1949 - 1989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9E76FF-3C57-FB48-B07A-1DF15FAC4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658"/>
            <a:ext cx="10515600" cy="4928839"/>
          </a:xfrm>
        </p:spPr>
        <p:txBody>
          <a:bodyPr>
            <a:normAutofit lnSpcReduction="10000"/>
          </a:bodyPr>
          <a:lstStyle/>
          <a:p>
            <a:r>
              <a:rPr lang="da-DK" sz="3200" dirty="0"/>
              <a:t>Oprøret</a:t>
            </a:r>
          </a:p>
          <a:p>
            <a:r>
              <a:rPr lang="da-DK" sz="3200" dirty="0"/>
              <a:t>Russerne indsætter Janos </a:t>
            </a:r>
            <a:r>
              <a:rPr lang="da-DK" sz="3200" dirty="0" err="1"/>
              <a:t>Kadar</a:t>
            </a:r>
            <a:endParaRPr lang="da-DK" sz="3200" dirty="0"/>
          </a:p>
          <a:p>
            <a:r>
              <a:rPr lang="da-DK" sz="3200" dirty="0"/>
              <a:t>Ungarns militær støtter USSR </a:t>
            </a:r>
            <a:r>
              <a:rPr lang="da-DK" sz="3200" dirty="0" err="1"/>
              <a:t>invation</a:t>
            </a:r>
            <a:r>
              <a:rPr lang="da-DK" sz="3200" dirty="0"/>
              <a:t> af </a:t>
            </a:r>
            <a:r>
              <a:rPr lang="da-DK" sz="3200" dirty="0" err="1"/>
              <a:t>Tjekkoslovatiet</a:t>
            </a:r>
            <a:endParaRPr lang="da-DK" sz="3200" dirty="0"/>
          </a:p>
          <a:p>
            <a:r>
              <a:rPr lang="da-DK" sz="3200" dirty="0"/>
              <a:t>1958 Imre Nagy kvalt</a:t>
            </a:r>
          </a:p>
          <a:p>
            <a:r>
              <a:rPr lang="da-DK" sz="3200" dirty="0"/>
              <a:t>Poul Bang Jensen (FN)</a:t>
            </a:r>
          </a:p>
          <a:p>
            <a:r>
              <a:rPr lang="da-DK" sz="3200" dirty="0"/>
              <a:t>”Den bedste barak i lejren”</a:t>
            </a:r>
          </a:p>
          <a:p>
            <a:r>
              <a:rPr lang="da-DK" sz="3200" dirty="0"/>
              <a:t>Januar 1989: </a:t>
            </a:r>
            <a:r>
              <a:rPr lang="da-DK" sz="3200" dirty="0" err="1"/>
              <a:t>Károly</a:t>
            </a:r>
            <a:r>
              <a:rPr lang="da-DK" sz="3200" dirty="0"/>
              <a:t> Grosz anmoder om flerpartisystem</a:t>
            </a:r>
          </a:p>
          <a:p>
            <a:r>
              <a:rPr lang="da-DK" sz="3200" dirty="0"/>
              <a:t>Senere samme år – åben grænse til Østrig</a:t>
            </a:r>
          </a:p>
          <a:p>
            <a:r>
              <a:rPr lang="da-DK" sz="3200" dirty="0"/>
              <a:t>23. okt. 1989  Parlamentarisk demokrati</a:t>
            </a:r>
          </a:p>
        </p:txBody>
      </p:sp>
    </p:spTree>
    <p:extLst>
      <p:ext uri="{BB962C8B-B14F-4D97-AF65-F5344CB8AC3E}">
        <p14:creationId xmlns:p14="http://schemas.microsoft.com/office/powerpoint/2010/main" val="130109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70873-85F7-0B49-B5E3-F3BCE7E5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Ungarn 1989 – i 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4D5485-DB81-7549-9E8D-CBF6E8CAE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1990 Første fri valg ( religionsfrihed)</a:t>
            </a:r>
          </a:p>
          <a:p>
            <a:r>
              <a:rPr lang="da-DK" dirty="0"/>
              <a:t>1991 Konfiskerede ting tilbage</a:t>
            </a:r>
          </a:p>
          <a:p>
            <a:r>
              <a:rPr lang="da-DK" dirty="0"/>
              <a:t>Markedsøkonomiens fiasko</a:t>
            </a:r>
          </a:p>
          <a:p>
            <a:r>
              <a:rPr lang="da-DK" dirty="0"/>
              <a:t>1995 ” den sorte søndag”</a:t>
            </a:r>
          </a:p>
          <a:p>
            <a:r>
              <a:rPr lang="da-DK" dirty="0"/>
              <a:t>1997 bød på fremgang</a:t>
            </a:r>
          </a:p>
          <a:p>
            <a:r>
              <a:rPr lang="da-DK" dirty="0" err="1"/>
              <a:t>Orban</a:t>
            </a:r>
            <a:r>
              <a:rPr lang="da-DK" dirty="0"/>
              <a:t> og </a:t>
            </a:r>
            <a:r>
              <a:rPr lang="da-DK" dirty="0" err="1"/>
              <a:t>Fidesz</a:t>
            </a:r>
            <a:r>
              <a:rPr lang="da-DK" dirty="0"/>
              <a:t> (fra ung liberal til højreorienteret)</a:t>
            </a:r>
          </a:p>
          <a:p>
            <a:r>
              <a:rPr lang="da-DK" dirty="0" err="1"/>
              <a:t>Jobbik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E685B32-9F44-DD45-A662-2BD3F0F4C617}"/>
              </a:ext>
            </a:extLst>
          </p:cNvPr>
          <p:cNvSpPr txBox="1"/>
          <p:nvPr/>
        </p:nvSpPr>
        <p:spPr>
          <a:xfrm>
            <a:off x="3902927" y="98130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16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D5A5A-0478-FD4E-A2FB-BF7409EA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         </a:t>
            </a:r>
            <a:r>
              <a:rPr lang="da-DK" b="1" dirty="0"/>
              <a:t>Kunst og kultur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EF11F0-E011-4C46-802A-27B72FB6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29" y="1827213"/>
            <a:ext cx="10515600" cy="4351338"/>
          </a:xfrm>
        </p:spPr>
        <p:txBody>
          <a:bodyPr>
            <a:normAutofit/>
          </a:bodyPr>
          <a:lstStyle/>
          <a:p>
            <a:r>
              <a:rPr lang="da-DK" dirty="0"/>
              <a:t>Kontrolleret af styret</a:t>
            </a:r>
          </a:p>
          <a:p>
            <a:r>
              <a:rPr lang="da-DK" dirty="0"/>
              <a:t>Anerkendt litteratur</a:t>
            </a:r>
          </a:p>
          <a:p>
            <a:r>
              <a:rPr lang="da-DK" dirty="0"/>
              <a:t>40 permanente teaterscener</a:t>
            </a:r>
          </a:p>
          <a:p>
            <a:r>
              <a:rPr lang="da-DK" dirty="0"/>
              <a:t>Voksende filmindustri</a:t>
            </a:r>
          </a:p>
          <a:p>
            <a:r>
              <a:rPr lang="da-DK" dirty="0"/>
              <a:t>Istvan </a:t>
            </a:r>
            <a:r>
              <a:rPr lang="da-DK" dirty="0" err="1"/>
              <a:t>Szabó</a:t>
            </a:r>
            <a:r>
              <a:rPr lang="da-DK" dirty="0"/>
              <a:t> ( instruktør)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26" name="Picture 2" descr="Billedresultat for istvan szabo">
            <a:extLst>
              <a:ext uri="{FF2B5EF4-FFF2-40B4-BE49-F238E27FC236}">
                <a16:creationId xmlns:a16="http://schemas.microsoft.com/office/drawing/2014/main" id="{93FEB3A9-D619-9849-BAC6-7B4581AFB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97" y="2262982"/>
            <a:ext cx="2794000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8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62862-3577-7F45-83D7-32C761B6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7626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          Franz Liszt </a:t>
            </a:r>
            <a:br>
              <a:rPr lang="da-DK" dirty="0"/>
            </a:br>
            <a:endParaRPr lang="da-DK" dirty="0"/>
          </a:p>
        </p:txBody>
      </p:sp>
      <p:pic>
        <p:nvPicPr>
          <p:cNvPr id="4" name="Picture 2" descr="Billedresultat for Franz Liszt">
            <a:extLst>
              <a:ext uri="{FF2B5EF4-FFF2-40B4-BE49-F238E27FC236}">
                <a16:creationId xmlns:a16="http://schemas.microsoft.com/office/drawing/2014/main" id="{EA808927-FDE1-F24E-944E-629047B78B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6"/>
            <a:ext cx="5498461" cy="62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5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A9916-3DB8-8345-BC86-A094C675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             </a:t>
            </a:r>
            <a:r>
              <a:rPr lang="da-DK" b="1" dirty="0" err="1"/>
              <a:t>Belá</a:t>
            </a:r>
            <a:r>
              <a:rPr lang="da-DK" b="1" dirty="0"/>
              <a:t> </a:t>
            </a:r>
            <a:r>
              <a:rPr lang="da-DK" b="1" dirty="0" err="1"/>
              <a:t>Bártok</a:t>
            </a:r>
            <a:br>
              <a:rPr lang="da-DK" dirty="0"/>
            </a:b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AE6B27C-49A8-B144-8AC6-744100FF2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3467" y="-5275"/>
            <a:ext cx="4971430" cy="685897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2080B4B-CA78-9B44-9A55-36DF90BEFA65}"/>
              </a:ext>
            </a:extLst>
          </p:cNvPr>
          <p:cNvSpPr txBox="1"/>
          <p:nvPr/>
        </p:nvSpPr>
        <p:spPr>
          <a:xfrm>
            <a:off x="1561170" y="1690688"/>
            <a:ext cx="392522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Født i </a:t>
            </a:r>
            <a:r>
              <a:rPr lang="da-DK" sz="2800" dirty="0" err="1"/>
              <a:t>Transylvanien</a:t>
            </a:r>
            <a:endParaRPr lang="da-DK" sz="2800" dirty="0"/>
          </a:p>
          <a:p>
            <a:endParaRPr lang="da-DK" sz="2800" dirty="0"/>
          </a:p>
          <a:p>
            <a:r>
              <a:rPr lang="da-DK" sz="2800" dirty="0"/>
              <a:t>12-toners musik</a:t>
            </a:r>
          </a:p>
          <a:p>
            <a:endParaRPr lang="da-DK" sz="2800" dirty="0"/>
          </a:p>
          <a:p>
            <a:r>
              <a:rPr lang="da-DK" sz="2800" dirty="0"/>
              <a:t>Musiketnolog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057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512F0-25DE-514C-A69E-C4200AC5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 descr="Billedresultat for ungarsk sigøjnermusik">
            <a:extLst>
              <a:ext uri="{FF2B5EF4-FFF2-40B4-BE49-F238E27FC236}">
                <a16:creationId xmlns:a16="http://schemas.microsoft.com/office/drawing/2014/main" id="{67C63B4C-728D-C749-82A1-FCEFC10D4F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39" y="365125"/>
            <a:ext cx="8403321" cy="63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2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A6F5C-0B56-FC41-BF41-78CB152E3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146" name="Picture 2" descr="Billedresultat for ungarsk sigøjnermusik">
            <a:extLst>
              <a:ext uri="{FF2B5EF4-FFF2-40B4-BE49-F238E27FC236}">
                <a16:creationId xmlns:a16="http://schemas.microsoft.com/office/drawing/2014/main" id="{17EA3F06-3417-8944-A7D6-40346D16C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44" y="365125"/>
            <a:ext cx="1033215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63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2EE6A-714E-0D4B-9FD6-6141284F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8524CE-C765-6047-8D7C-88AF27AD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239"/>
            <a:ext cx="10515600" cy="4905724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/>
              <a:t>1873 samles Pest – </a:t>
            </a:r>
            <a:r>
              <a:rPr lang="da-DK" b="1" dirty="0" err="1"/>
              <a:t>Óbuda</a:t>
            </a:r>
            <a:r>
              <a:rPr lang="da-DK" b="1" dirty="0"/>
              <a:t> og </a:t>
            </a:r>
            <a:r>
              <a:rPr lang="da-DK" b="1" dirty="0" err="1"/>
              <a:t>Buda</a:t>
            </a:r>
            <a:r>
              <a:rPr lang="da-DK" b="1" dirty="0"/>
              <a:t> = Budapest</a:t>
            </a:r>
          </a:p>
          <a:p>
            <a:endParaRPr lang="da-DK" dirty="0"/>
          </a:p>
          <a:p>
            <a:r>
              <a:rPr lang="da-DK" b="1" dirty="0" err="1"/>
              <a:t>Budasiden</a:t>
            </a:r>
            <a:r>
              <a:rPr lang="da-DK" b="1" dirty="0"/>
              <a:t>:</a:t>
            </a:r>
            <a:r>
              <a:rPr lang="da-DK" dirty="0"/>
              <a:t> 	Kongeslottet og middelalderbyen – meget ses i dag på borghøjen</a:t>
            </a:r>
          </a:p>
          <a:p>
            <a:endParaRPr lang="da-DK" dirty="0"/>
          </a:p>
          <a:p>
            <a:r>
              <a:rPr lang="da-DK" b="1" dirty="0" err="1"/>
              <a:t>Óbuda</a:t>
            </a:r>
            <a:r>
              <a:rPr lang="da-DK" b="1" dirty="0"/>
              <a:t>: </a:t>
            </a:r>
            <a:r>
              <a:rPr lang="da-DK" dirty="0"/>
              <a:t> 		Ligger i forlængelse af </a:t>
            </a:r>
            <a:r>
              <a:rPr lang="da-DK" dirty="0" err="1"/>
              <a:t>Buda</a:t>
            </a:r>
            <a:r>
              <a:rPr lang="da-DK" dirty="0"/>
              <a:t> – fredelige del af byen, i dag socialistiske boligkvarterer – romerske ruiner</a:t>
            </a:r>
          </a:p>
          <a:p>
            <a:endParaRPr lang="da-DK" dirty="0"/>
          </a:p>
          <a:p>
            <a:r>
              <a:rPr lang="da-DK" b="1" dirty="0"/>
              <a:t>Pestsiden</a:t>
            </a:r>
            <a:r>
              <a:rPr lang="da-DK" dirty="0"/>
              <a:t>: 	Pariserstemningen – politisk og finansiel centrum, shopping gader, caféer – ”gå-ud-steder”</a:t>
            </a:r>
          </a:p>
          <a:p>
            <a:endParaRPr lang="da-DK" dirty="0"/>
          </a:p>
          <a:p>
            <a:r>
              <a:rPr lang="da-DK" dirty="0"/>
              <a:t>1896 : 		Storslåede byggerier – 1000 året for </a:t>
            </a:r>
            <a:r>
              <a:rPr lang="da-DK" dirty="0" err="1"/>
              <a:t>Árpads</a:t>
            </a:r>
            <a:r>
              <a:rPr lang="da-DK" dirty="0"/>
              <a:t> indtog.</a:t>
            </a:r>
          </a:p>
          <a:p>
            <a:endParaRPr lang="da-DK" dirty="0"/>
          </a:p>
          <a:p>
            <a:r>
              <a:rPr lang="da-DK" b="1" dirty="0"/>
              <a:t>Verdens største kurby </a:t>
            </a:r>
            <a:r>
              <a:rPr lang="da-DK" dirty="0"/>
              <a:t>(100  varme kilder)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299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406B70B0-98A9-4848-9148-5F75AD36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Arkitektur</a:t>
            </a:r>
            <a:br>
              <a:rPr lang="da-DK" dirty="0"/>
            </a:br>
            <a:r>
              <a:rPr lang="da-DK" dirty="0"/>
              <a:t> ( Ödön </a:t>
            </a:r>
            <a:r>
              <a:rPr lang="da-DK" dirty="0" err="1"/>
              <a:t>Lechner</a:t>
            </a:r>
            <a:r>
              <a:rPr lang="da-DK" dirty="0"/>
              <a:t>)</a:t>
            </a:r>
          </a:p>
          <a:p>
            <a:endParaRPr lang="da-DK" dirty="0"/>
          </a:p>
        </p:txBody>
      </p:sp>
      <p:pic>
        <p:nvPicPr>
          <p:cNvPr id="6" name="Picture 2" descr="Billedresultat for odon lechner budapest">
            <a:extLst>
              <a:ext uri="{FF2B5EF4-FFF2-40B4-BE49-F238E27FC236}">
                <a16:creationId xmlns:a16="http://schemas.microsoft.com/office/drawing/2014/main" id="{EB35BADB-85A1-A245-8FCA-A2067A2DB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12" y="0"/>
            <a:ext cx="653108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lledresultat for odon lechner budapest">
            <a:extLst>
              <a:ext uri="{FF2B5EF4-FFF2-40B4-BE49-F238E27FC236}">
                <a16:creationId xmlns:a16="http://schemas.microsoft.com/office/drawing/2014/main" id="{0FAC393B-0541-A947-9CA0-53230269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7"/>
            <a:ext cx="4398934" cy="517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19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4F43C-05BB-3E4F-BC37-3A0FC018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6" name="Picture 2" descr="Billedresultat for folkedragt ungarn">
            <a:extLst>
              <a:ext uri="{FF2B5EF4-FFF2-40B4-BE49-F238E27FC236}">
                <a16:creationId xmlns:a16="http://schemas.microsoft.com/office/drawing/2014/main" id="{0596B8DD-7CD0-4544-A089-D7C956DCF2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94" y="1027906"/>
            <a:ext cx="7739412" cy="50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38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2932D-72E5-2849-90D1-620DB2C2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                             Ungarn fakta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BDFB4F-222D-0246-ABFF-942C42B2D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Stigende aldersgennemsnit</a:t>
            </a:r>
          </a:p>
          <a:p>
            <a:r>
              <a:rPr lang="da-DK" dirty="0"/>
              <a:t>Geografisk fordeling</a:t>
            </a:r>
          </a:p>
          <a:p>
            <a:r>
              <a:rPr lang="da-DK" dirty="0"/>
              <a:t>Etniske ungarere i og udenfor landet</a:t>
            </a:r>
          </a:p>
          <a:p>
            <a:r>
              <a:rPr lang="da-DK" dirty="0"/>
              <a:t>Mange mindretalsgrupper</a:t>
            </a:r>
          </a:p>
          <a:p>
            <a:r>
              <a:rPr lang="da-DK" dirty="0"/>
              <a:t>Særlov af 1993</a:t>
            </a:r>
          </a:p>
          <a:p>
            <a:r>
              <a:rPr lang="da-DK" dirty="0"/>
              <a:t>Officielt sprog</a:t>
            </a:r>
          </a:p>
          <a:p>
            <a:r>
              <a:rPr lang="da-DK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232936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ledresultat for esztergom">
            <a:extLst>
              <a:ext uri="{FF2B5EF4-FFF2-40B4-BE49-F238E27FC236}">
                <a16:creationId xmlns:a16="http://schemas.microsoft.com/office/drawing/2014/main" id="{9B3F6232-E5AA-7C4A-A9BE-F3CFDAF8EB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1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77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ret billede">
            <a:extLst>
              <a:ext uri="{FF2B5EF4-FFF2-40B4-BE49-F238E27FC236}">
                <a16:creationId xmlns:a16="http://schemas.microsoft.com/office/drawing/2014/main" id="{B314532A-95C0-EF4E-8F58-6FA07F0019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9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ret billede">
            <a:extLst>
              <a:ext uri="{FF2B5EF4-FFF2-40B4-BE49-F238E27FC236}">
                <a16:creationId xmlns:a16="http://schemas.microsoft.com/office/drawing/2014/main" id="{737E723F-AA3F-394E-8E26-5390E6A221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b="14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45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14173-CDAF-6046-875A-F26AE828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F8606E1-9714-A04C-B568-1BC8190C2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416" y="209008"/>
            <a:ext cx="8657167" cy="6492875"/>
          </a:xfrm>
        </p:spPr>
      </p:pic>
    </p:spTree>
    <p:extLst>
      <p:ext uri="{BB962C8B-B14F-4D97-AF65-F5344CB8AC3E}">
        <p14:creationId xmlns:p14="http://schemas.microsoft.com/office/powerpoint/2010/main" val="3601762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7097A-A674-164E-A05B-90CAF88D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84BE667-0CD8-0E4A-8627-0152E7C06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944" y="365125"/>
            <a:ext cx="8314112" cy="6235584"/>
          </a:xfrm>
        </p:spPr>
      </p:pic>
    </p:spTree>
    <p:extLst>
      <p:ext uri="{BB962C8B-B14F-4D97-AF65-F5344CB8AC3E}">
        <p14:creationId xmlns:p14="http://schemas.microsoft.com/office/powerpoint/2010/main" val="3508245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edresultat for kædebroen budapest">
            <a:extLst>
              <a:ext uri="{FF2B5EF4-FFF2-40B4-BE49-F238E27FC236}">
                <a16:creationId xmlns:a16="http://schemas.microsoft.com/office/drawing/2014/main" id="{F922F080-24C2-E34C-855E-881FA59757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8" r="8686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6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B6ADC-C0F6-E447-B2E1-AA8612693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40BA8A9-A295-E946-8D76-380CB3B29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417" y="365125"/>
            <a:ext cx="8195165" cy="6146374"/>
          </a:xfrm>
        </p:spPr>
      </p:pic>
    </p:spTree>
    <p:extLst>
      <p:ext uri="{BB962C8B-B14F-4D97-AF65-F5344CB8AC3E}">
        <p14:creationId xmlns:p14="http://schemas.microsoft.com/office/powerpoint/2010/main" val="820048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illedresultat for kurbade budapest">
            <a:extLst>
              <a:ext uri="{FF2B5EF4-FFF2-40B4-BE49-F238E27FC236}">
                <a16:creationId xmlns:a16="http://schemas.microsoft.com/office/drawing/2014/main" id="{A6A3C1FD-D9DE-4348-8D59-E0BCED72AE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 b="14532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77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64AC0-ADF7-2B42-AED7-2231EDCE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 descr="Billedresultat for ungarsk paprika">
            <a:extLst>
              <a:ext uri="{FF2B5EF4-FFF2-40B4-BE49-F238E27FC236}">
                <a16:creationId xmlns:a16="http://schemas.microsoft.com/office/drawing/2014/main" id="{0ADAA810-CC0F-964E-A8E6-3BF7DD125E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715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lledresultat for ungarsk paprika">
            <a:extLst>
              <a:ext uri="{FF2B5EF4-FFF2-40B4-BE49-F238E27FC236}">
                <a16:creationId xmlns:a16="http://schemas.microsoft.com/office/drawing/2014/main" id="{FE6A2063-DB62-084B-A592-7C72DE5F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98260"/>
            <a:ext cx="5702300" cy="42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471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BFA23-7770-7448-965E-CDD65AA1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 descr="Billedresultat for pick salami hungary">
            <a:extLst>
              <a:ext uri="{FF2B5EF4-FFF2-40B4-BE49-F238E27FC236}">
                <a16:creationId xmlns:a16="http://schemas.microsoft.com/office/drawing/2014/main" id="{C8890AFC-12A6-C446-9817-138B20B764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02" y="689381"/>
            <a:ext cx="7372195" cy="50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7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51DEE-E101-5147-AAFB-8C8808C5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35B66E-9CC4-BF45-9809-BF42C9820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825624"/>
            <a:ext cx="10863146" cy="4775897"/>
          </a:xfrm>
        </p:spPr>
        <p:txBody>
          <a:bodyPr/>
          <a:lstStyle/>
          <a:p>
            <a:r>
              <a:rPr lang="da-DK" dirty="0"/>
              <a:t>Beboet i flere 1000 år før vores tidsregning</a:t>
            </a:r>
          </a:p>
          <a:p>
            <a:endParaRPr lang="da-DK" dirty="0"/>
          </a:p>
          <a:p>
            <a:r>
              <a:rPr lang="da-DK" dirty="0"/>
              <a:t>Romersk provins</a:t>
            </a:r>
          </a:p>
          <a:p>
            <a:endParaRPr lang="da-DK" dirty="0"/>
          </a:p>
          <a:p>
            <a:r>
              <a:rPr lang="da-DK" dirty="0"/>
              <a:t>800-tallet – </a:t>
            </a:r>
            <a:r>
              <a:rPr lang="da-DK" dirty="0" err="1"/>
              <a:t>normadestammer</a:t>
            </a:r>
            <a:r>
              <a:rPr lang="da-DK" dirty="0"/>
              <a:t> fra Uralbjergene</a:t>
            </a:r>
          </a:p>
          <a:p>
            <a:endParaRPr lang="da-DK" dirty="0"/>
          </a:p>
          <a:p>
            <a:r>
              <a:rPr lang="da-DK" dirty="0"/>
              <a:t>År 896 – Ungarn ”fødes” </a:t>
            </a:r>
            <a:r>
              <a:rPr lang="da-DK" dirty="0" err="1"/>
              <a:t>Arpad</a:t>
            </a:r>
            <a:r>
              <a:rPr lang="da-DK" dirty="0"/>
              <a:t>-slægten</a:t>
            </a:r>
          </a:p>
          <a:p>
            <a:endParaRPr lang="da-DK" dirty="0"/>
          </a:p>
          <a:p>
            <a:r>
              <a:rPr lang="da-DK" dirty="0"/>
              <a:t>Et land i fremgang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6194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4C021-4EF9-1C42-98EB-D8653A25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                     Gullasch ( </a:t>
            </a:r>
            <a:r>
              <a:rPr lang="da-DK" dirty="0" err="1"/>
              <a:t>Pörkölt</a:t>
            </a:r>
            <a:endParaRPr lang="da-DK" dirty="0"/>
          </a:p>
        </p:txBody>
      </p:sp>
      <p:pic>
        <p:nvPicPr>
          <p:cNvPr id="4" name="Picture 2" descr="Billedresultat for ungarsk gullash">
            <a:extLst>
              <a:ext uri="{FF2B5EF4-FFF2-40B4-BE49-F238E27FC236}">
                <a16:creationId xmlns:a16="http://schemas.microsoft.com/office/drawing/2014/main" id="{10F9E10B-F6F4-404C-9ABC-F0FEF318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0" y="1222337"/>
            <a:ext cx="69723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lledresultat for ungarsk gullashsuppe">
            <a:extLst>
              <a:ext uri="{FF2B5EF4-FFF2-40B4-BE49-F238E27FC236}">
                <a16:creationId xmlns:a16="http://schemas.microsoft.com/office/drawing/2014/main" id="{D73FA4A9-7F03-5B48-A5A9-9E2AAC38CF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57" y="3003414"/>
            <a:ext cx="4867043" cy="36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E6B91D0-7F28-1648-B591-C3AECED5786E}"/>
              </a:ext>
            </a:extLst>
          </p:cNvPr>
          <p:cNvSpPr txBox="1"/>
          <p:nvPr/>
        </p:nvSpPr>
        <p:spPr>
          <a:xfrm>
            <a:off x="1984917" y="5151863"/>
            <a:ext cx="2303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Gullaschsuppe</a:t>
            </a:r>
          </a:p>
          <a:p>
            <a:r>
              <a:rPr lang="da-DK" sz="2800" dirty="0"/>
              <a:t>(gullasch)</a:t>
            </a:r>
          </a:p>
        </p:txBody>
      </p:sp>
    </p:spTree>
    <p:extLst>
      <p:ext uri="{BB962C8B-B14F-4D97-AF65-F5344CB8AC3E}">
        <p14:creationId xmlns:p14="http://schemas.microsoft.com/office/powerpoint/2010/main" val="1235882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986D7-7C44-7B44-8CC4-F637C882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-662782"/>
            <a:ext cx="10515600" cy="1325563"/>
          </a:xfrm>
        </p:spPr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530C30D-83B0-1F45-A930-27FF45508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5260" y="1"/>
            <a:ext cx="5129808" cy="6839744"/>
          </a:xfrm>
        </p:spPr>
      </p:pic>
    </p:spTree>
    <p:extLst>
      <p:ext uri="{BB962C8B-B14F-4D97-AF65-F5344CB8AC3E}">
        <p14:creationId xmlns:p14="http://schemas.microsoft.com/office/powerpoint/2010/main" val="748335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C9178-A402-C44F-9055-86C0CBFA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Det eneste vinområde i verden der er optaget på UNESCOs verdensarvsliste. (5000 ha– 28 byer)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1EA6EE-C01D-844B-B890-34C6A98DE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BB47201-FAA9-5142-8FAE-10ED05210B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D742577-6857-1644-80E2-93B33E34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58" y="1825626"/>
            <a:ext cx="5905439" cy="393695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7688745-D338-FC46-8CD6-6D3B6720B143}"/>
              </a:ext>
            </a:extLst>
          </p:cNvPr>
          <p:cNvSpPr txBox="1"/>
          <p:nvPr/>
        </p:nvSpPr>
        <p:spPr>
          <a:xfrm>
            <a:off x="838200" y="5675233"/>
            <a:ext cx="10783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I 1737 klassificeret som selvstændigt område.  Ungarske ord for Vin = bor</a:t>
            </a:r>
          </a:p>
        </p:txBody>
      </p:sp>
    </p:spTree>
    <p:extLst>
      <p:ext uri="{BB962C8B-B14F-4D97-AF65-F5344CB8AC3E}">
        <p14:creationId xmlns:p14="http://schemas.microsoft.com/office/powerpoint/2010/main" val="1899870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04804A4-574C-8541-BD14-ED8ED7BA1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5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F7FEC8E-9D2D-D441-9B48-6C9395740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56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ED4C53B-E67A-0742-AE10-8DC18E236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48" b="145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10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27253-18E6-574B-B098-C13E0E8A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2884041-498C-4F4C-94DB-1EAADEBC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417" y="164402"/>
            <a:ext cx="8657166" cy="6492875"/>
          </a:xfrm>
        </p:spPr>
      </p:pic>
    </p:spTree>
    <p:extLst>
      <p:ext uri="{BB962C8B-B14F-4D97-AF65-F5344CB8AC3E}">
        <p14:creationId xmlns:p14="http://schemas.microsoft.com/office/powerpoint/2010/main" val="267271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CB632-6240-E24F-AE15-6A91D287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937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E156D6-6462-154C-8E2E-429BA40E2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2430966"/>
            <a:ext cx="11424316" cy="427749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BE1CEA0-E317-C449-BC3B-CE05F312225C}"/>
              </a:ext>
            </a:extLst>
          </p:cNvPr>
          <p:cNvSpPr txBox="1">
            <a:spLocks/>
          </p:cNvSpPr>
          <p:nvPr/>
        </p:nvSpPr>
        <p:spPr>
          <a:xfrm>
            <a:off x="2419350" y="434339"/>
            <a:ext cx="7353300" cy="53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500" b="1">
                <a:solidFill>
                  <a:prstClr val="black"/>
                </a:solidFill>
              </a:rPr>
              <a:t>Ungarns historie</a:t>
            </a:r>
            <a:endParaRPr lang="da-DK" dirty="0"/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0363EA50-A54A-B14D-BBC4-2D04426F4200}"/>
              </a:ext>
            </a:extLst>
          </p:cNvPr>
          <p:cNvSpPr txBox="1">
            <a:spLocks/>
          </p:cNvSpPr>
          <p:nvPr/>
        </p:nvSpPr>
        <p:spPr>
          <a:xfrm>
            <a:off x="617220" y="1360170"/>
            <a:ext cx="10687050" cy="496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000"/>
              <a:t>Àrpad slægten regerede i ca. 300 år –og da den uddøde i 1301 er det med 2 undtagelser slut med ungarske herskere frem til 1989.</a:t>
            </a:r>
            <a:r>
              <a:rPr lang="da-DK" sz="1800">
                <a:solidFill>
                  <a:prstClr val="black"/>
                </a:solidFill>
              </a:rPr>
              <a:t> </a:t>
            </a:r>
            <a:endParaRPr lang="da-DK" sz="20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3F2A8B0-D7E8-9F49-8F73-72F88B09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75" y="2863051"/>
            <a:ext cx="3742750" cy="2470830"/>
          </a:xfrm>
          <a:prstGeom prst="rect">
            <a:avLst/>
          </a:prstGeom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19CA1B89-751A-5C4F-A0A7-3D9D44FD484F}"/>
              </a:ext>
            </a:extLst>
          </p:cNvPr>
          <p:cNvCxnSpPr/>
          <p:nvPr/>
        </p:nvCxnSpPr>
        <p:spPr>
          <a:xfrm flipH="1" flipV="1">
            <a:off x="2656114" y="3106057"/>
            <a:ext cx="1727200" cy="551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7B7D6507-0FFA-7C47-896A-584FCCF3F13D}"/>
              </a:ext>
            </a:extLst>
          </p:cNvPr>
          <p:cNvSpPr txBox="1"/>
          <p:nvPr/>
        </p:nvSpPr>
        <p:spPr>
          <a:xfrm>
            <a:off x="1792514" y="280942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polakker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7A713B60-A8CF-FD49-A381-D711ADBCF374}"/>
              </a:ext>
            </a:extLst>
          </p:cNvPr>
          <p:cNvCxnSpPr/>
          <p:nvPr/>
        </p:nvCxnSpPr>
        <p:spPr>
          <a:xfrm flipV="1">
            <a:off x="7052310" y="2848213"/>
            <a:ext cx="1619978" cy="580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0007BBA1-C38F-9341-BFF7-203A9365653D}"/>
              </a:ext>
            </a:extLst>
          </p:cNvPr>
          <p:cNvSpPr txBox="1"/>
          <p:nvPr/>
        </p:nvSpPr>
        <p:spPr>
          <a:xfrm>
            <a:off x="8843706" y="4921947"/>
            <a:ext cx="135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rumænere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8712249E-803C-1848-B2F3-FB38006B3338}"/>
              </a:ext>
            </a:extLst>
          </p:cNvPr>
          <p:cNvCxnSpPr/>
          <p:nvPr/>
        </p:nvCxnSpPr>
        <p:spPr>
          <a:xfrm flipH="1">
            <a:off x="2560320" y="4217670"/>
            <a:ext cx="1691640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50FFB47F-EA22-3F4A-963B-DDB74ED551CE}"/>
              </a:ext>
            </a:extLst>
          </p:cNvPr>
          <p:cNvSpPr txBox="1"/>
          <p:nvPr/>
        </p:nvSpPr>
        <p:spPr>
          <a:xfrm>
            <a:off x="1223010" y="4320540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tyskere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B87A8456-1807-F249-B469-D89165DE5239}"/>
              </a:ext>
            </a:extLst>
          </p:cNvPr>
          <p:cNvCxnSpPr/>
          <p:nvPr/>
        </p:nvCxnSpPr>
        <p:spPr>
          <a:xfrm flipH="1">
            <a:off x="4709160" y="4792742"/>
            <a:ext cx="256600" cy="1082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616C1A29-1EF4-4C4D-BE0D-FAD799865F0A}"/>
              </a:ext>
            </a:extLst>
          </p:cNvPr>
          <p:cNvSpPr txBox="1"/>
          <p:nvPr/>
        </p:nvSpPr>
        <p:spPr>
          <a:xfrm>
            <a:off x="4251960" y="5795010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østrigere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3EE09F57-6490-DB4D-A181-47F98918D825}"/>
              </a:ext>
            </a:extLst>
          </p:cNvPr>
          <p:cNvCxnSpPr/>
          <p:nvPr/>
        </p:nvCxnSpPr>
        <p:spPr>
          <a:xfrm>
            <a:off x="6096000" y="4636294"/>
            <a:ext cx="956310" cy="1238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48F348AE-C76B-C848-8BE7-E4B81791FBE9}"/>
              </a:ext>
            </a:extLst>
          </p:cNvPr>
          <p:cNvSpPr txBox="1"/>
          <p:nvPr/>
        </p:nvSpPr>
        <p:spPr>
          <a:xfrm>
            <a:off x="6906865" y="5875020"/>
            <a:ext cx="1619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tyrkere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58AA173B-9FA8-0B46-8CB6-6516933A4AAA}"/>
              </a:ext>
            </a:extLst>
          </p:cNvPr>
          <p:cNvCxnSpPr/>
          <p:nvPr/>
        </p:nvCxnSpPr>
        <p:spPr>
          <a:xfrm>
            <a:off x="6671249" y="4217670"/>
            <a:ext cx="2592254" cy="97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07CAB8AE-1964-5844-A11E-431BBC5245C8}"/>
              </a:ext>
            </a:extLst>
          </p:cNvPr>
          <p:cNvSpPr txBox="1"/>
          <p:nvPr/>
        </p:nvSpPr>
        <p:spPr>
          <a:xfrm>
            <a:off x="8672288" y="2743200"/>
            <a:ext cx="191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russere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90196F0B-5880-8244-B812-DED9AD373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967" y="5784832"/>
            <a:ext cx="1170533" cy="957155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758792D0-6186-A64A-A9DE-9BFF68A6BD78}"/>
              </a:ext>
            </a:extLst>
          </p:cNvPr>
          <p:cNvSpPr txBox="1"/>
          <p:nvPr/>
        </p:nvSpPr>
        <p:spPr>
          <a:xfrm>
            <a:off x="10094991" y="5816871"/>
            <a:ext cx="1946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Hvad gør det ved et lands nationalfølelse? </a:t>
            </a:r>
          </a:p>
        </p:txBody>
      </p:sp>
    </p:spTree>
    <p:extLst>
      <p:ext uri="{BB962C8B-B14F-4D97-AF65-F5344CB8AC3E}">
        <p14:creationId xmlns:p14="http://schemas.microsoft.com/office/powerpoint/2010/main" val="424679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050AA-F530-4E4B-84B9-7C481757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Kun to perioder med </a:t>
            </a:r>
            <a:r>
              <a:rPr lang="da-DK" dirty="0" err="1"/>
              <a:t>ungarnske</a:t>
            </a:r>
            <a:r>
              <a:rPr lang="da-DK" dirty="0"/>
              <a:t> herskere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F614A5-A8B5-D04C-9B8A-F086A02AC1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09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/>
          </a:p>
          <a:p>
            <a:r>
              <a:rPr lang="da-DK" dirty="0"/>
              <a:t>1458 – 1490, hvor den </a:t>
            </a:r>
            <a:r>
              <a:rPr lang="da-DK" dirty="0" err="1"/>
              <a:t>ungarnske</a:t>
            </a:r>
            <a:r>
              <a:rPr lang="da-DK" dirty="0"/>
              <a:t> Mathias </a:t>
            </a:r>
            <a:r>
              <a:rPr lang="da-DK" dirty="0" err="1"/>
              <a:t>Corvinus</a:t>
            </a:r>
            <a:r>
              <a:rPr lang="da-DK" dirty="0"/>
              <a:t> hersker</a:t>
            </a:r>
          </a:p>
          <a:p>
            <a:endParaRPr lang="da-DK" dirty="0"/>
          </a:p>
          <a:p>
            <a:r>
              <a:rPr lang="da-DK" dirty="0"/>
              <a:t>1918 – 1944, under den højreorienterede admiral </a:t>
            </a:r>
            <a:r>
              <a:rPr lang="da-DK" dirty="0" err="1"/>
              <a:t>Horthy</a:t>
            </a:r>
            <a:endParaRPr lang="da-DK" dirty="0"/>
          </a:p>
          <a:p>
            <a:endParaRPr lang="da-DK" dirty="0"/>
          </a:p>
          <a:p>
            <a:r>
              <a:rPr lang="da-DK" dirty="0"/>
              <a:t>1989 -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5851B92-CF24-1447-A6F4-F1B69DC80242}"/>
              </a:ext>
            </a:extLst>
          </p:cNvPr>
          <p:cNvSpPr txBox="1"/>
          <p:nvPr/>
        </p:nvSpPr>
        <p:spPr>
          <a:xfrm>
            <a:off x="1619703" y="1557843"/>
            <a:ext cx="9291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93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065D5-247F-D040-B1E3-81EB434E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ACB010-BB9E-F24B-8F0B-A1E1E353A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1824"/>
            <a:ext cx="10515600" cy="4125139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/>
              <a:t>1848:</a:t>
            </a:r>
            <a:r>
              <a:rPr lang="da-DK" dirty="0"/>
              <a:t> Oprør, men det lykkes ikke. Østrig er dog svækket ås man forhandler sig  på plads. </a:t>
            </a:r>
          </a:p>
          <a:p>
            <a:endParaRPr lang="da-DK" dirty="0"/>
          </a:p>
          <a:p>
            <a:r>
              <a:rPr lang="da-DK" b="1" dirty="0"/>
              <a:t>1867</a:t>
            </a:r>
            <a:r>
              <a:rPr lang="da-DK" dirty="0"/>
              <a:t> Østrig –Ungarns dobbeltmonarki oprettes. </a:t>
            </a:r>
          </a:p>
          <a:p>
            <a:r>
              <a:rPr lang="da-DK" dirty="0"/>
              <a:t>Ungarn fuldt suverænitet undtagen ved udenrigs – og  forsvarspolitik</a:t>
            </a:r>
          </a:p>
          <a:p>
            <a:endParaRPr lang="da-DK" dirty="0"/>
          </a:p>
          <a:p>
            <a:r>
              <a:rPr lang="da-DK" b="1" dirty="0"/>
              <a:t>Grev </a:t>
            </a:r>
            <a:r>
              <a:rPr lang="da-DK" b="1" dirty="0" err="1"/>
              <a:t>Andrassy</a:t>
            </a:r>
            <a:r>
              <a:rPr lang="da-DK" b="1" dirty="0"/>
              <a:t> </a:t>
            </a:r>
            <a:r>
              <a:rPr lang="da-DK" dirty="0"/>
              <a:t>bliver første premiereminister</a:t>
            </a:r>
          </a:p>
          <a:p>
            <a:endParaRPr lang="da-DK" b="1" dirty="0"/>
          </a:p>
          <a:p>
            <a:endParaRPr lang="da-DK" b="1" dirty="0"/>
          </a:p>
          <a:p>
            <a:r>
              <a:rPr lang="da-DK" b="1" dirty="0"/>
              <a:t>1873</a:t>
            </a:r>
            <a:r>
              <a:rPr lang="da-DK" dirty="0"/>
              <a:t> Budapest samles, Parlamentet, </a:t>
            </a:r>
            <a:r>
              <a:rPr lang="da-DK" dirty="0" err="1"/>
              <a:t>Andrássy</a:t>
            </a:r>
            <a:r>
              <a:rPr lang="da-DK" dirty="0"/>
              <a:t>- boulevarden og kontinentets første metro blev bygget</a:t>
            </a:r>
          </a:p>
        </p:txBody>
      </p:sp>
    </p:spTree>
    <p:extLst>
      <p:ext uri="{BB962C8B-B14F-4D97-AF65-F5344CB8AC3E}">
        <p14:creationId xmlns:p14="http://schemas.microsoft.com/office/powerpoint/2010/main" val="83409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669F3-D0C8-3545-AFF6-1F0DAE77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8431A6-6191-2440-B8D4-2F53B666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5400" dirty="0"/>
              <a:t>1920 Trianon Traktaten ( katastrofe)</a:t>
            </a:r>
          </a:p>
        </p:txBody>
      </p:sp>
    </p:spTree>
    <p:extLst>
      <p:ext uri="{BB962C8B-B14F-4D97-AF65-F5344CB8AC3E}">
        <p14:creationId xmlns:p14="http://schemas.microsoft.com/office/powerpoint/2010/main" val="174097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C223AB-857F-AE46-A915-DF919606A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9" b="155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5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3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72DA6-CF6F-3141-9F75-41A143DE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08"/>
            <a:ext cx="10515600" cy="1325563"/>
          </a:xfrm>
        </p:spPr>
        <p:txBody>
          <a:bodyPr/>
          <a:lstStyle/>
          <a:p>
            <a:r>
              <a:rPr lang="da-DK" dirty="0"/>
              <a:t>                      Medie-bevågenhed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499398-1DAB-1340-96D2-96F3CB348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Hvert 3. årti gennem de sidste 100 år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1920: Trianon-traktaten</a:t>
            </a:r>
          </a:p>
          <a:p>
            <a:pPr marL="0" indent="0">
              <a:buNone/>
            </a:pPr>
            <a:r>
              <a:rPr lang="da-DK" dirty="0"/>
              <a:t>1956: Opstand mod det sovjetiske styre</a:t>
            </a:r>
          </a:p>
          <a:p>
            <a:pPr marL="0" indent="0">
              <a:buNone/>
            </a:pPr>
            <a:r>
              <a:rPr lang="da-DK" dirty="0"/>
              <a:t>1989: Murens fald</a:t>
            </a:r>
          </a:p>
          <a:p>
            <a:pPr marL="0" indent="0">
              <a:buNone/>
            </a:pPr>
            <a:r>
              <a:rPr lang="da-DK" dirty="0"/>
              <a:t>2015: Ny mur</a:t>
            </a:r>
          </a:p>
        </p:txBody>
      </p:sp>
    </p:spTree>
    <p:extLst>
      <p:ext uri="{BB962C8B-B14F-4D97-AF65-F5344CB8AC3E}">
        <p14:creationId xmlns:p14="http://schemas.microsoft.com/office/powerpoint/2010/main" val="2608516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8187</TotalTime>
  <Words>465</Words>
  <Application>Microsoft Macintosh PowerPoint</Application>
  <PresentationFormat>Widescreen</PresentationFormat>
  <Paragraphs>115</Paragraphs>
  <Slides>36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Office-tema</vt:lpstr>
      <vt:lpstr>                             Ungarn i tal</vt:lpstr>
      <vt:lpstr>                             Ungarn fakta</vt:lpstr>
      <vt:lpstr>PowerPoint-præsentation</vt:lpstr>
      <vt:lpstr>PowerPoint-præsentation</vt:lpstr>
      <vt:lpstr>Kun to perioder med ungarnske herskere</vt:lpstr>
      <vt:lpstr>PowerPoint-præsentation</vt:lpstr>
      <vt:lpstr>PowerPoint-præsentation</vt:lpstr>
      <vt:lpstr>PowerPoint-præsentation</vt:lpstr>
      <vt:lpstr>                      Medie-bevågenhed</vt:lpstr>
      <vt:lpstr>Ungarn 1949 - 1989</vt:lpstr>
      <vt:lpstr>Ungarn 1989 – i dag</vt:lpstr>
      <vt:lpstr>                          Kunst og kultur  </vt:lpstr>
      <vt:lpstr>          Franz Liszt  </vt:lpstr>
      <vt:lpstr>             Belá Bártok </vt:lpstr>
      <vt:lpstr>PowerPoint-præsentation</vt:lpstr>
      <vt:lpstr>PowerPoint-præsentation</vt:lpstr>
      <vt:lpstr>PowerPoint-præsentation</vt:lpstr>
      <vt:lpstr>Arkitektur  ( Ödön Lechner)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                                     Gullasch ( Pörkölt</vt:lpstr>
      <vt:lpstr>PowerPoint-præsentation</vt:lpstr>
      <vt:lpstr>Det eneste vinområde i verden der er optaget på UNESCOs verdensarvsliste. (5000 ha– 28 byer)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 og Kultur</dc:title>
  <dc:creator>Elinor Vestergaard</dc:creator>
  <cp:lastModifiedBy>Elinor Vestergaard</cp:lastModifiedBy>
  <cp:revision>46</cp:revision>
  <dcterms:created xsi:type="dcterms:W3CDTF">2018-05-15T07:09:26Z</dcterms:created>
  <dcterms:modified xsi:type="dcterms:W3CDTF">2018-10-08T10:09:04Z</dcterms:modified>
</cp:coreProperties>
</file>